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64" r:id="rId12"/>
    <p:sldId id="26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C53987-AA9C-48F9-B771-B1A469906C5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97D70A-0AE9-4A5E-9BC2-4AFC2041D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hlink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Genres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Movie Categories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ilmboard filled 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4191000" cy="32536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Fiction and Fantasy Films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705600" cy="4937760"/>
          </a:xfrm>
        </p:spPr>
        <p:txBody>
          <a:bodyPr/>
          <a:lstStyle/>
          <a:p>
            <a:r>
              <a:rPr lang="en-US" dirty="0" smtClean="0"/>
              <a:t>Set in space or other worlds</a:t>
            </a:r>
          </a:p>
          <a:p>
            <a:r>
              <a:rPr lang="en-US" dirty="0" smtClean="0"/>
              <a:t>Science fiction begins from science fact</a:t>
            </a:r>
          </a:p>
          <a:p>
            <a:pPr lvl="1"/>
            <a:r>
              <a:rPr lang="en-US" dirty="0" smtClean="0"/>
              <a:t>more realistic characters and plots</a:t>
            </a:r>
          </a:p>
          <a:p>
            <a:r>
              <a:rPr lang="en-US" dirty="0" smtClean="0"/>
              <a:t>Often based on utopia (ideal) or </a:t>
            </a:r>
            <a:r>
              <a:rPr lang="en-US" dirty="0" err="1" smtClean="0"/>
              <a:t>distopia</a:t>
            </a:r>
            <a:r>
              <a:rPr lang="en-US" dirty="0" smtClean="0"/>
              <a:t> (post-apocalyptic) settings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0"/>
            <a:ext cx="265621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E:\SXC\et-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72000"/>
            <a:ext cx="3073170" cy="1800000"/>
          </a:xfrm>
          <a:prstGeom prst="rect">
            <a:avLst/>
          </a:prstGeom>
          <a:noFill/>
        </p:spPr>
      </p:pic>
      <p:pic>
        <p:nvPicPr>
          <p:cNvPr id="5123" name="Picture 3" descr="E:\SXC\star tr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0"/>
            <a:ext cx="2400001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Films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Plot driven</a:t>
            </a:r>
          </a:p>
          <a:p>
            <a:r>
              <a:rPr lang="en-US" dirty="0" smtClean="0"/>
              <a:t>Usually recent history (20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pPr lvl="1"/>
            <a:r>
              <a:rPr lang="en-US" dirty="0" smtClean="0"/>
              <a:t>can be</a:t>
            </a:r>
          </a:p>
          <a:p>
            <a:pPr lvl="2"/>
            <a:r>
              <a:rPr lang="en-US" dirty="0" smtClean="0"/>
              <a:t>realistic</a:t>
            </a:r>
          </a:p>
          <a:p>
            <a:pPr lvl="2"/>
            <a:r>
              <a:rPr lang="en-US" dirty="0" smtClean="0"/>
              <a:t>fantasy or future world war</a:t>
            </a:r>
          </a:p>
          <a:p>
            <a:pPr lvl="2"/>
            <a:r>
              <a:rPr lang="en-US" dirty="0" smtClean="0"/>
              <a:t>satiric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555" y="4668600"/>
            <a:ext cx="2210845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67250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E:\SXC\Schindlers-Li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5659" y="4648200"/>
            <a:ext cx="2301141" cy="1656000"/>
          </a:xfrm>
          <a:prstGeom prst="rect">
            <a:avLst/>
          </a:prstGeom>
          <a:noFill/>
        </p:spPr>
      </p:pic>
      <p:pic>
        <p:nvPicPr>
          <p:cNvPr id="6147" name="Picture 3" descr="E:\SXC\SchindlersListBo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685800"/>
            <a:ext cx="2208000" cy="1656000"/>
          </a:xfrm>
          <a:prstGeom prst="rect">
            <a:avLst/>
          </a:prstGeom>
          <a:noFill/>
        </p:spPr>
      </p:pic>
      <p:pic>
        <p:nvPicPr>
          <p:cNvPr id="6148" name="Picture 4" descr="E:\SXC\Schindlers-Lis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590800"/>
            <a:ext cx="3128000" cy="16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Films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Setting:  old West (usually 19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smtClean="0"/>
              <a:t>Themes: justice, good and evil</a:t>
            </a:r>
          </a:p>
          <a:p>
            <a:r>
              <a:rPr lang="en-US" dirty="0" smtClean="0"/>
              <a:t>Characters: cowboys, Indians, sheriffs, etc.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 bwMode="auto">
          <a:xfrm>
            <a:off x="5630400" y="4800600"/>
            <a:ext cx="3285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399" y="2819400"/>
            <a:ext cx="21387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599" y="2819399"/>
            <a:ext cx="265621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800600"/>
            <a:ext cx="239076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E:\SXC\john-wayne-trip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819400"/>
            <a:ext cx="2577670" cy="1800000"/>
          </a:xfrm>
          <a:prstGeom prst="rect">
            <a:avLst/>
          </a:prstGeom>
          <a:noFill/>
        </p:spPr>
      </p:pic>
      <p:pic>
        <p:nvPicPr>
          <p:cNvPr id="7171" name="Picture 3" descr="E:\SXC\roy roger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800600"/>
            <a:ext cx="2390769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Genre: </a:t>
            </a:r>
          </a:p>
          <a:p>
            <a:pPr lvl="1"/>
            <a:r>
              <a:rPr lang="en-US" dirty="0" smtClean="0"/>
              <a:t>a classification of films based on plot type and characters</a:t>
            </a:r>
          </a:p>
          <a:p>
            <a:r>
              <a:rPr lang="en-US" dirty="0" smtClean="0"/>
              <a:t>No single system of genres exists.</a:t>
            </a:r>
          </a:p>
          <a:p>
            <a:r>
              <a:rPr lang="en-US" dirty="0" smtClean="0"/>
              <a:t>Film genres are similar to literary genres.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Helps define purpose of film</a:t>
            </a:r>
          </a:p>
          <a:p>
            <a:pPr lvl="1"/>
            <a:r>
              <a:rPr lang="en-US" dirty="0" smtClean="0"/>
              <a:t>Allows viewer to </a:t>
            </a:r>
          </a:p>
          <a:p>
            <a:pPr lvl="2"/>
            <a:r>
              <a:rPr lang="en-US" dirty="0" smtClean="0"/>
              <a:t>anticipate content before viewing</a:t>
            </a:r>
          </a:p>
          <a:p>
            <a:pPr lvl="2"/>
            <a:r>
              <a:rPr lang="en-US" dirty="0" smtClean="0"/>
              <a:t>analyze content after viewing</a:t>
            </a:r>
          </a:p>
          <a:p>
            <a:endParaRPr lang="en-US" dirty="0"/>
          </a:p>
        </p:txBody>
      </p:sp>
      <p:pic>
        <p:nvPicPr>
          <p:cNvPr id="1026" name="Picture 2" descr="E:\SXC\1130414_65853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343400"/>
            <a:ext cx="3660666" cy="2041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Films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called “Thrillers”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Physical stunts and chases</a:t>
            </a:r>
          </a:p>
          <a:p>
            <a:pPr lvl="1"/>
            <a:r>
              <a:rPr lang="en-US" dirty="0" smtClean="0"/>
              <a:t>Rescues, battles, fights, escapes</a:t>
            </a:r>
          </a:p>
          <a:p>
            <a:pPr lvl="1"/>
            <a:r>
              <a:rPr lang="en-US" dirty="0" smtClean="0"/>
              <a:t>Destructive crises (floods, fires, explosions, tsunamis, etc.)</a:t>
            </a:r>
          </a:p>
          <a:p>
            <a:pPr lvl="1"/>
            <a:r>
              <a:rPr lang="en-US" dirty="0" smtClean="0"/>
              <a:t>Fast pacing, non-stop motion</a:t>
            </a:r>
          </a:p>
          <a:p>
            <a:pPr lvl="1"/>
            <a:r>
              <a:rPr lang="en-US" dirty="0" smtClean="0"/>
              <a:t>Two-dimensional characters (good guys, bad guys)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3400"/>
            <a:ext cx="3486150" cy="22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Adventure Films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Journeys to exotic locations: jungles, climax forests, savannahs, frozen wastelands. </a:t>
            </a:r>
          </a:p>
          <a:p>
            <a:r>
              <a:rPr lang="en-US" dirty="0" smtClean="0"/>
              <a:t>Plots usually secondary.</a:t>
            </a:r>
          </a:p>
          <a:p>
            <a:r>
              <a:rPr lang="en-US" dirty="0" smtClean="0"/>
              <a:t>May be fiction or documentary.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3429000"/>
            <a:ext cx="439912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4743" t="3015" r="5138" b="9548"/>
          <a:stretch>
            <a:fillRect/>
          </a:stretch>
        </p:blipFill>
        <p:spPr>
          <a:xfrm>
            <a:off x="457201" y="3429000"/>
            <a:ext cx="3773793" cy="288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57912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Plots end on a positive note</a:t>
            </a:r>
          </a:p>
          <a:p>
            <a:pPr lvl="1"/>
            <a:r>
              <a:rPr lang="en-US" dirty="0" smtClean="0"/>
              <a:t>Emphasis on resolution and community</a:t>
            </a:r>
          </a:p>
          <a:p>
            <a:pPr lvl="1"/>
            <a:r>
              <a:rPr lang="en-US" dirty="0" smtClean="0"/>
              <a:t>Light tone to elicit amusement, laughter</a:t>
            </a:r>
          </a:p>
          <a:p>
            <a:pPr lvl="1"/>
            <a:r>
              <a:rPr lang="en-US" dirty="0" smtClean="0"/>
              <a:t>Exaggerated plots, characters, situations, language, relationships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Slapstick: physical humour</a:t>
            </a:r>
          </a:p>
          <a:p>
            <a:pPr lvl="1"/>
            <a:r>
              <a:rPr lang="en-US" dirty="0" smtClean="0"/>
              <a:t>Parody: exaggerated imitation of another genre</a:t>
            </a:r>
          </a:p>
          <a:p>
            <a:pPr lvl="1"/>
            <a:r>
              <a:rPr lang="en-US" dirty="0" smtClean="0"/>
              <a:t>Romantic comedy: boy-girl relationships</a:t>
            </a:r>
          </a:p>
          <a:p>
            <a:pPr lvl="1"/>
            <a:r>
              <a:rPr lang="en-US" dirty="0" smtClean="0"/>
              <a:t>Satire: questioning generally held beliefs</a:t>
            </a:r>
            <a:endParaRPr lang="en-US" dirty="0"/>
          </a:p>
        </p:txBody>
      </p:sp>
      <p:pic>
        <p:nvPicPr>
          <p:cNvPr id="2050" name="Picture 2" descr="E:\SXC\Mr_Bean_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667000"/>
            <a:ext cx="2381250" cy="3390900"/>
          </a:xfrm>
          <a:prstGeom prst="rect">
            <a:avLst/>
          </a:prstGeom>
          <a:noFill/>
        </p:spPr>
      </p:pic>
      <p:pic>
        <p:nvPicPr>
          <p:cNvPr id="2051" name="Picture 3" descr="E:\SXC\Stooge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990600"/>
            <a:ext cx="2857500" cy="1476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Noir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Called “noir” because often shot at night</a:t>
            </a:r>
          </a:p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plots involve murder</a:t>
            </a:r>
          </a:p>
          <a:p>
            <a:pPr lvl="1"/>
            <a:r>
              <a:rPr lang="en-US" dirty="0" smtClean="0"/>
              <a:t>characters are hard-boiled, often cynical</a:t>
            </a:r>
          </a:p>
          <a:p>
            <a:pPr lvl="2"/>
            <a:r>
              <a:rPr lang="en-US" dirty="0" smtClean="0"/>
              <a:t>one may be a femme fatale</a:t>
            </a:r>
          </a:p>
          <a:p>
            <a:pPr lvl="1"/>
            <a:r>
              <a:rPr lang="en-US" dirty="0" smtClean="0"/>
              <a:t>setting is the city at night, often shot in black-and-white</a:t>
            </a:r>
          </a:p>
          <a:p>
            <a:r>
              <a:rPr lang="en-US" dirty="0" smtClean="0"/>
              <a:t>Related to crime drama, gangster films, detective, and mystery films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399"/>
            <a:ext cx="261969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24400"/>
            <a:ext cx="241891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Femme fat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724400"/>
            <a:ext cx="1582143" cy="1980000"/>
          </a:xfrm>
          <a:prstGeom prst="rect">
            <a:avLst/>
          </a:prstGeom>
        </p:spPr>
      </p:pic>
      <p:pic>
        <p:nvPicPr>
          <p:cNvPr id="8" name="Picture 7" descr="jessicarabbit_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685800"/>
            <a:ext cx="2470912" cy="23068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Plot driven</a:t>
            </a:r>
          </a:p>
          <a:p>
            <a:r>
              <a:rPr lang="en-US" dirty="0" smtClean="0"/>
              <a:t>Realistic characters and settings</a:t>
            </a:r>
          </a:p>
          <a:p>
            <a:r>
              <a:rPr lang="en-US" dirty="0" smtClean="0"/>
              <a:t>Intense emotions, focus on relationships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Historical drama: set in the past</a:t>
            </a:r>
          </a:p>
          <a:p>
            <a:pPr lvl="1"/>
            <a:r>
              <a:rPr lang="en-US" dirty="0" smtClean="0"/>
              <a:t>Biographical drama: about real people</a:t>
            </a:r>
          </a:p>
          <a:p>
            <a:pPr lvl="1"/>
            <a:r>
              <a:rPr lang="en-US" dirty="0" smtClean="0"/>
              <a:t>Epics: longer films with more characters, settings, time frames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95800"/>
            <a:ext cx="33972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:\SXC\godfather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"/>
            <a:ext cx="2925714" cy="1645714"/>
          </a:xfrm>
          <a:prstGeom prst="rect">
            <a:avLst/>
          </a:prstGeom>
          <a:noFill/>
        </p:spPr>
      </p:pic>
      <p:pic>
        <p:nvPicPr>
          <p:cNvPr id="3075" name="Picture 3" descr="E:\SXC\Gladi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495800"/>
            <a:ext cx="2357794" cy="203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Horror Films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Plot and character designed to elicit fear.</a:t>
            </a:r>
          </a:p>
          <a:p>
            <a:pPr lvl="1"/>
            <a:r>
              <a:rPr lang="en-US" dirty="0" smtClean="0"/>
              <a:t>Cathartic experience of fear</a:t>
            </a:r>
          </a:p>
          <a:p>
            <a:pPr lvl="1"/>
            <a:r>
              <a:rPr lang="en-US" dirty="0" smtClean="0"/>
              <a:t>Usually surprise ending</a:t>
            </a:r>
          </a:p>
          <a:p>
            <a:r>
              <a:rPr lang="en-US" dirty="0" smtClean="0"/>
              <a:t>Can have overtones of science fiction or fantasy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0"/>
            <a:ext cx="360480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4800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 Films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Music is main theme</a:t>
            </a:r>
          </a:p>
          <a:p>
            <a:pPr lvl="1"/>
            <a:r>
              <a:rPr lang="en-US" dirty="0" smtClean="0"/>
              <a:t>Main characters are musicians</a:t>
            </a:r>
          </a:p>
          <a:p>
            <a:pPr lvl="1"/>
            <a:r>
              <a:rPr lang="en-US" dirty="0" smtClean="0"/>
              <a:t>Often stage shows</a:t>
            </a:r>
          </a:p>
          <a:p>
            <a:pPr lvl="1"/>
            <a:r>
              <a:rPr lang="en-US" dirty="0" smtClean="0"/>
              <a:t>Full-scale scores, song and dance routines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Broadway musicals</a:t>
            </a:r>
          </a:p>
          <a:p>
            <a:pPr lvl="1"/>
            <a:r>
              <a:rPr lang="en-US" dirty="0" smtClean="0"/>
              <a:t>Biographies of musicians</a:t>
            </a:r>
          </a:p>
          <a:p>
            <a:pPr lvl="1"/>
            <a:r>
              <a:rPr lang="en-US" dirty="0" smtClean="0"/>
              <a:t>Stage shows</a:t>
            </a:r>
            <a:endParaRPr lang="en-US" dirty="0"/>
          </a:p>
        </p:txBody>
      </p:sp>
      <p:pic>
        <p:nvPicPr>
          <p:cNvPr id="4098" name="Picture 2" descr="E:\SXC\alstai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85800"/>
            <a:ext cx="2200008" cy="2350252"/>
          </a:xfrm>
          <a:prstGeom prst="rect">
            <a:avLst/>
          </a:prstGeom>
          <a:noFill/>
        </p:spPr>
      </p:pic>
      <p:pic>
        <p:nvPicPr>
          <p:cNvPr id="4099" name="Picture 3" descr="E:\SXC\The-Sound-of-Music-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330575"/>
            <a:ext cx="2961124" cy="2994025"/>
          </a:xfrm>
          <a:prstGeom prst="rect">
            <a:avLst/>
          </a:prstGeom>
          <a:noFill/>
        </p:spPr>
      </p:pic>
      <p:pic>
        <p:nvPicPr>
          <p:cNvPr id="4100" name="Picture 4" descr="E:\SXC\gl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495800"/>
            <a:ext cx="275885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217</TotalTime>
  <Words>401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Film Genres</vt:lpstr>
      <vt:lpstr>Definitions</vt:lpstr>
      <vt:lpstr>Action Films</vt:lpstr>
      <vt:lpstr>Adventure Films</vt:lpstr>
      <vt:lpstr>Comedy</vt:lpstr>
      <vt:lpstr>Film Noir</vt:lpstr>
      <vt:lpstr>Drama</vt:lpstr>
      <vt:lpstr>Horror Films</vt:lpstr>
      <vt:lpstr>Musical Films</vt:lpstr>
      <vt:lpstr>Science Fiction and Fantasy Films</vt:lpstr>
      <vt:lpstr>War Films</vt:lpstr>
      <vt:lpstr>Western Films</vt:lpstr>
    </vt:vector>
  </TitlesOfParts>
  <Company>SSFC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Genres</dc:title>
  <dc:creator>Lawrence Gulston</dc:creator>
  <cp:lastModifiedBy>Joe Mior</cp:lastModifiedBy>
  <cp:revision>33</cp:revision>
  <dcterms:created xsi:type="dcterms:W3CDTF">2011-06-02T01:52:25Z</dcterms:created>
  <dcterms:modified xsi:type="dcterms:W3CDTF">2013-09-10T15:23:43Z</dcterms:modified>
</cp:coreProperties>
</file>